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1" r:id="rId5"/>
    <p:sldId id="257" r:id="rId6"/>
    <p:sldId id="260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1326" y="-2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PH"/>
  <c:style val="4"/>
  <c:chart>
    <c:title>
      <c:layout/>
    </c:title>
    <c:view3D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Items</c:v>
                </c:pt>
              </c:strCache>
            </c:strRef>
          </c:tx>
          <c:dPt>
            <c:idx val="0"/>
            <c:spPr>
              <a:solidFill>
                <a:schemeClr val="accent5">
                  <a:lumMod val="75000"/>
                </a:schemeClr>
              </a:solidFill>
            </c:spPr>
          </c:dPt>
          <c:dPt>
            <c:idx val="1"/>
            <c:spPr>
              <a:solidFill>
                <a:schemeClr val="bg2">
                  <a:lumMod val="50000"/>
                </a:schemeClr>
              </a:solidFill>
            </c:spPr>
          </c:dPt>
          <c:dPt>
            <c:idx val="2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3"/>
            <c:spPr>
              <a:solidFill>
                <a:schemeClr val="accent5">
                  <a:lumMod val="60000"/>
                  <a:lumOff val="40000"/>
                </a:schemeClr>
              </a:solidFill>
            </c:spPr>
          </c:dPt>
          <c:dPt>
            <c:idx val="4"/>
            <c:spPr>
              <a:solidFill>
                <a:schemeClr val="accent4"/>
              </a:solidFill>
            </c:spPr>
          </c:dPt>
          <c:dPt>
            <c:idx val="6"/>
            <c:spPr>
              <a:solidFill>
                <a:srgbClr val="FFC000"/>
              </a:solidFill>
            </c:spPr>
          </c:dPt>
          <c:dPt>
            <c:idx val="7"/>
            <c:spPr>
              <a:solidFill>
                <a:schemeClr val="bg2">
                  <a:lumMod val="50000"/>
                </a:schemeClr>
              </a:solidFill>
            </c:spPr>
          </c:dPt>
          <c:dPt>
            <c:idx val="8"/>
            <c:spPr>
              <a:solidFill>
                <a:srgbClr val="FF0000"/>
              </a:solidFill>
            </c:spPr>
          </c:dPt>
          <c:dPt>
            <c:idx val="9"/>
            <c:spPr>
              <a:solidFill>
                <a:schemeClr val="tx2">
                  <a:lumMod val="75000"/>
                </a:schemeClr>
              </a:solidFill>
            </c:spPr>
          </c:dPt>
          <c:dPt>
            <c:idx val="10"/>
            <c:spPr>
              <a:solidFill>
                <a:srgbClr val="92D050"/>
              </a:solidFill>
            </c:spPr>
          </c:dPt>
          <c:cat>
            <c:strRef>
              <c:f>Sheet1!$A$2:$A$12</c:f>
              <c:strCache>
                <c:ptCount val="11"/>
                <c:pt idx="0">
                  <c:v>Vocabulary</c:v>
                </c:pt>
                <c:pt idx="1">
                  <c:v>Synonym and Antonyms</c:v>
                </c:pt>
                <c:pt idx="2">
                  <c:v>Error Identification</c:v>
                </c:pt>
                <c:pt idx="3">
                  <c:v>Sentence Correction</c:v>
                </c:pt>
                <c:pt idx="4">
                  <c:v>Paragraph Organization</c:v>
                </c:pt>
                <c:pt idx="5">
                  <c:v>Reading Comprehension</c:v>
                </c:pt>
                <c:pt idx="6">
                  <c:v>Analogy</c:v>
                </c:pt>
                <c:pt idx="7">
                  <c:v>Logical Reasoning</c:v>
                </c:pt>
                <c:pt idx="8">
                  <c:v>Numerical Reasoning</c:v>
                </c:pt>
                <c:pt idx="9">
                  <c:v>General Information</c:v>
                </c:pt>
                <c:pt idx="10">
                  <c:v>Sentence Completion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15</c:v>
                </c:pt>
                <c:pt idx="6">
                  <c:v>10</c:v>
                </c:pt>
                <c:pt idx="7">
                  <c:v>10</c:v>
                </c:pt>
                <c:pt idx="8">
                  <c:v>30</c:v>
                </c:pt>
                <c:pt idx="9">
                  <c:v>25</c:v>
                </c:pt>
                <c:pt idx="10">
                  <c:v>10</c:v>
                </c:pt>
              </c:numCache>
            </c:numRef>
          </c:val>
        </c:ser>
        <c:shape val="box"/>
        <c:axId val="204133504"/>
        <c:axId val="204135424"/>
        <c:axId val="0"/>
      </c:bar3DChart>
      <c:catAx>
        <c:axId val="204133504"/>
        <c:scaling>
          <c:orientation val="minMax"/>
        </c:scaling>
        <c:axPos val="b"/>
        <c:tickLblPos val="nextTo"/>
        <c:crossAx val="204135424"/>
        <c:crosses val="autoZero"/>
        <c:auto val="1"/>
        <c:lblAlgn val="ctr"/>
        <c:lblOffset val="100"/>
      </c:catAx>
      <c:valAx>
        <c:axId val="204135424"/>
        <c:scaling>
          <c:orientation val="minMax"/>
        </c:scaling>
        <c:axPos val="l"/>
        <c:majorGridlines/>
        <c:numFmt formatCode="General" sourceLinked="1"/>
        <c:tickLblPos val="nextTo"/>
        <c:crossAx val="204133504"/>
        <c:crosses val="autoZero"/>
        <c:crossBetween val="between"/>
      </c:valAx>
    </c:plotArea>
    <c:plotVisOnly val="1"/>
  </c:chart>
  <c:txPr>
    <a:bodyPr/>
    <a:lstStyle/>
    <a:p>
      <a:pPr>
        <a:defRPr sz="1800"/>
      </a:pPr>
      <a:endParaRPr lang="en-US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PH"/>
  <c:style val="4"/>
  <c:chart>
    <c:title>
      <c:layout/>
    </c:title>
    <c:view3D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Items</c:v>
                </c:pt>
              </c:strCache>
            </c:strRef>
          </c:tx>
          <c:dPt>
            <c:idx val="0"/>
            <c:spPr>
              <a:solidFill>
                <a:schemeClr val="accent5">
                  <a:lumMod val="75000"/>
                </a:schemeClr>
              </a:solidFill>
            </c:spPr>
          </c:dPt>
          <c:dPt>
            <c:idx val="1"/>
            <c:spPr>
              <a:solidFill>
                <a:schemeClr val="bg2">
                  <a:lumMod val="50000"/>
                </a:schemeClr>
              </a:solidFill>
            </c:spPr>
          </c:dPt>
          <c:dPt>
            <c:idx val="2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3"/>
            <c:spPr>
              <a:solidFill>
                <a:schemeClr val="accent5">
                  <a:lumMod val="60000"/>
                  <a:lumOff val="40000"/>
                </a:schemeClr>
              </a:solidFill>
            </c:spPr>
          </c:dPt>
          <c:dPt>
            <c:idx val="4"/>
            <c:spPr>
              <a:solidFill>
                <a:schemeClr val="accent4"/>
              </a:solidFill>
            </c:spPr>
          </c:dPt>
          <c:dPt>
            <c:idx val="6"/>
            <c:spPr>
              <a:solidFill>
                <a:srgbClr val="FFC000"/>
              </a:solidFill>
            </c:spPr>
          </c:dPt>
          <c:dPt>
            <c:idx val="7"/>
            <c:spPr>
              <a:solidFill>
                <a:schemeClr val="bg2">
                  <a:lumMod val="50000"/>
                </a:schemeClr>
              </a:solidFill>
            </c:spPr>
          </c:dPt>
          <c:dPt>
            <c:idx val="8"/>
            <c:spPr>
              <a:solidFill>
                <a:srgbClr val="FF0000"/>
              </a:solidFill>
            </c:spPr>
          </c:dPt>
          <c:dPt>
            <c:idx val="9"/>
            <c:spPr>
              <a:solidFill>
                <a:schemeClr val="tx2">
                  <a:lumMod val="75000"/>
                </a:schemeClr>
              </a:solidFill>
            </c:spPr>
          </c:dPt>
          <c:cat>
            <c:strRef>
              <c:f>Sheet1!$A$2:$A$11</c:f>
              <c:strCache>
                <c:ptCount val="10"/>
                <c:pt idx="0">
                  <c:v>Vocabulary</c:v>
                </c:pt>
                <c:pt idx="1">
                  <c:v>Synonym and Antonyms</c:v>
                </c:pt>
                <c:pt idx="2">
                  <c:v>Error Identification</c:v>
                </c:pt>
                <c:pt idx="3">
                  <c:v>Sentence Correction</c:v>
                </c:pt>
                <c:pt idx="4">
                  <c:v>Paragraph Organization</c:v>
                </c:pt>
                <c:pt idx="5">
                  <c:v>Reading Comprehension</c:v>
                </c:pt>
                <c:pt idx="6">
                  <c:v>Clerical Ability</c:v>
                </c:pt>
                <c:pt idx="7">
                  <c:v>Numerical Reasoning</c:v>
                </c:pt>
                <c:pt idx="8">
                  <c:v>General Information</c:v>
                </c:pt>
                <c:pt idx="9">
                  <c:v>Sentence Completion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15</c:v>
                </c:pt>
                <c:pt idx="6">
                  <c:v>20</c:v>
                </c:pt>
                <c:pt idx="7">
                  <c:v>30</c:v>
                </c:pt>
                <c:pt idx="8">
                  <c:v>25</c:v>
                </c:pt>
                <c:pt idx="9">
                  <c:v>10</c:v>
                </c:pt>
              </c:numCache>
            </c:numRef>
          </c:val>
        </c:ser>
        <c:shape val="box"/>
        <c:axId val="227465856"/>
        <c:axId val="99750272"/>
        <c:axId val="0"/>
      </c:bar3DChart>
      <c:catAx>
        <c:axId val="227465856"/>
        <c:scaling>
          <c:orientation val="minMax"/>
        </c:scaling>
        <c:axPos val="b"/>
        <c:tickLblPos val="nextTo"/>
        <c:crossAx val="99750272"/>
        <c:crosses val="autoZero"/>
        <c:auto val="1"/>
        <c:lblAlgn val="ctr"/>
        <c:lblOffset val="100"/>
      </c:catAx>
      <c:valAx>
        <c:axId val="99750272"/>
        <c:scaling>
          <c:orientation val="minMax"/>
        </c:scaling>
        <c:axPos val="l"/>
        <c:majorGridlines/>
        <c:numFmt formatCode="General" sourceLinked="1"/>
        <c:tickLblPos val="nextTo"/>
        <c:crossAx val="227465856"/>
        <c:crosses val="autoZero"/>
        <c:crossBetween val="between"/>
      </c:valAx>
    </c:plotArea>
    <c:plotVisOnly val="1"/>
  </c:chart>
  <c:txPr>
    <a:bodyPr/>
    <a:lstStyle/>
    <a:p>
      <a:pPr>
        <a:defRPr sz="1800"/>
      </a:pPr>
      <a:endParaRPr lang="en-US"/>
    </a:p>
  </c:txPr>
  <c:externalData r:id="rId1"/>
</c:chartSpace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PH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A353892F-59BB-4CE3-B6E6-D0C871CE1FAC}" type="datetimeFigureOut">
              <a:rPr lang="en-US" smtClean="0"/>
              <a:t>2/8/2017</a:t>
            </a:fld>
            <a:endParaRPr lang="en-PH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7FB3AB47-D8D3-4ADE-BADC-7A64D16FAD72}" type="slidenum">
              <a:rPr lang="en-PH" smtClean="0"/>
              <a:t>‹#›</a:t>
            </a:fld>
            <a:endParaRPr lang="en-PH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4539087"/>
            <a:ext cx="8458200" cy="1222375"/>
          </a:xfrm>
        </p:spPr>
        <p:txBody>
          <a:bodyPr>
            <a:normAutofit/>
          </a:bodyPr>
          <a:lstStyle/>
          <a:p>
            <a:pPr algn="ctr"/>
            <a:r>
              <a:rPr lang="en-PH" sz="6000" dirty="0" smtClean="0"/>
              <a:t>Math</a:t>
            </a:r>
            <a:endParaRPr lang="en-PH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571876"/>
            <a:ext cx="8458200" cy="914400"/>
          </a:xfrm>
        </p:spPr>
        <p:txBody>
          <a:bodyPr/>
          <a:lstStyle/>
          <a:p>
            <a:pPr algn="ctr"/>
            <a:r>
              <a:rPr lang="en-PH" b="1" dirty="0" smtClean="0"/>
              <a:t>Day 3</a:t>
            </a:r>
            <a:endParaRPr lang="en-PH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PH" dirty="0" smtClean="0"/>
              <a:t>G. Problem Solving and Number Series</a:t>
            </a:r>
            <a:endParaRPr lang="en-PH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4486" t="8839" r="14486" b="12241"/>
          <a:stretch>
            <a:fillRect/>
          </a:stretch>
        </p:blipFill>
        <p:spPr bwMode="auto">
          <a:xfrm>
            <a:off x="500034" y="1357298"/>
            <a:ext cx="8129644" cy="508102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 smtClean="0"/>
              <a:t>Professional Level 2016 Exam</a:t>
            </a:r>
            <a:endParaRPr lang="en-PH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228600" y="990600"/>
          <a:ext cx="8915400" cy="5867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 smtClean="0"/>
              <a:t>Sub-Professional Level 2016 Exam</a:t>
            </a:r>
            <a:endParaRPr lang="en-PH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228600" y="990600"/>
          <a:ext cx="8915400" cy="5867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H" b="1" dirty="0" smtClean="0"/>
              <a:t>Numerical Reasoning</a:t>
            </a:r>
            <a:endParaRPr lang="en-PH" b="1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PH" dirty="0" smtClean="0"/>
              <a:t>A. Number Series</a:t>
            </a:r>
            <a:endParaRPr lang="en-PH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l="25781" t="16447" r="17187" b="31250"/>
          <a:stretch>
            <a:fillRect/>
          </a:stretch>
        </p:blipFill>
        <p:spPr bwMode="auto">
          <a:xfrm>
            <a:off x="214282" y="1571612"/>
            <a:ext cx="8786842" cy="453284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PH" dirty="0" smtClean="0"/>
              <a:t>B. Solve the following mathematical formula</a:t>
            </a:r>
            <a:endParaRPr lang="en-PH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4486" t="26201" r="38901" b="21711"/>
          <a:stretch>
            <a:fillRect/>
          </a:stretch>
        </p:blipFill>
        <p:spPr bwMode="auto">
          <a:xfrm>
            <a:off x="357158" y="1571612"/>
            <a:ext cx="8182898" cy="514353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PH" dirty="0" smtClean="0"/>
              <a:t>C. Decimals, Percentage and Fractions</a:t>
            </a:r>
            <a:endParaRPr lang="en-PH" dirty="0"/>
          </a:p>
        </p:txBody>
      </p:sp>
      <p:pic>
        <p:nvPicPr>
          <p:cNvPr id="3077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6202" t="9856" r="20760" b="6489"/>
          <a:stretch>
            <a:fillRect/>
          </a:stretch>
        </p:blipFill>
        <p:spPr bwMode="auto">
          <a:xfrm>
            <a:off x="857224" y="1357298"/>
            <a:ext cx="7000924" cy="522604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PH" dirty="0" smtClean="0"/>
              <a:t>E. Solve the following:</a:t>
            </a:r>
            <a:endParaRPr lang="en-PH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5314" t="7748" r="17209" b="20694"/>
          <a:stretch>
            <a:fillRect/>
          </a:stretch>
        </p:blipFill>
        <p:spPr bwMode="auto">
          <a:xfrm>
            <a:off x="571472" y="1571612"/>
            <a:ext cx="8174992" cy="487658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PH" dirty="0" smtClean="0"/>
              <a:t>F. Numerical Analysis</a:t>
            </a:r>
            <a:endParaRPr lang="en-PH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3598" t="10417" r="15374" b="20133"/>
          <a:stretch>
            <a:fillRect/>
          </a:stretch>
        </p:blipFill>
        <p:spPr bwMode="auto">
          <a:xfrm>
            <a:off x="142844" y="1285860"/>
            <a:ext cx="8702447" cy="478634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</TotalTime>
  <Words>50</Words>
  <Application>Microsoft Office PowerPoint</Application>
  <PresentationFormat>On-screen Show (4:3)</PresentationFormat>
  <Paragraphs>13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Trek</vt:lpstr>
      <vt:lpstr>Math</vt:lpstr>
      <vt:lpstr>Professional Level 2016 Exam</vt:lpstr>
      <vt:lpstr>Sub-Professional Level 2016 Exam</vt:lpstr>
      <vt:lpstr>Numerical Reasoning</vt:lpstr>
      <vt:lpstr>A. Number Series</vt:lpstr>
      <vt:lpstr>B. Solve the following mathematical formula</vt:lpstr>
      <vt:lpstr>C. Decimals, Percentage and Fractions</vt:lpstr>
      <vt:lpstr>E. Solve the following:</vt:lpstr>
      <vt:lpstr>F. Numerical Analysis</vt:lpstr>
      <vt:lpstr>G. Problem Solving and Number Series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</dc:title>
  <dc:creator>Ronald Tan</dc:creator>
  <cp:lastModifiedBy>Ronald Tan</cp:lastModifiedBy>
  <cp:revision>12</cp:revision>
  <dcterms:created xsi:type="dcterms:W3CDTF">2017-02-08T04:21:52Z</dcterms:created>
  <dcterms:modified xsi:type="dcterms:W3CDTF">2017-02-08T06:21:09Z</dcterms:modified>
</cp:coreProperties>
</file>

<file path=docProps/thumbnail.jpeg>
</file>